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684" r:id="rId2"/>
    <p:sldMasterId id="2147483664" r:id="rId3"/>
    <p:sldMasterId id="2147483716" r:id="rId4"/>
  </p:sldMasterIdLst>
  <p:notesMasterIdLst>
    <p:notesMasterId r:id="rId20"/>
  </p:notesMasterIdLst>
  <p:handoutMasterIdLst>
    <p:handoutMasterId r:id="rId21"/>
  </p:handoutMasterIdLst>
  <p:sldIdLst>
    <p:sldId id="425" r:id="rId5"/>
    <p:sldId id="426" r:id="rId6"/>
    <p:sldId id="435" r:id="rId7"/>
    <p:sldId id="440" r:id="rId8"/>
    <p:sldId id="431" r:id="rId9"/>
    <p:sldId id="437" r:id="rId10"/>
    <p:sldId id="441" r:id="rId11"/>
    <p:sldId id="448" r:id="rId12"/>
    <p:sldId id="444" r:id="rId13"/>
    <p:sldId id="445" r:id="rId14"/>
    <p:sldId id="422" r:id="rId15"/>
    <p:sldId id="438" r:id="rId16"/>
    <p:sldId id="423" r:id="rId17"/>
    <p:sldId id="447" r:id="rId18"/>
    <p:sldId id="434" r:id="rId19"/>
  </p:sldIdLst>
  <p:sldSz cx="12192000" cy="6858000"/>
  <p:notesSz cx="6400800" cy="11731625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3E52"/>
    <a:srgbClr val="009CBD"/>
    <a:srgbClr val="FDB913"/>
    <a:srgbClr val="00857D"/>
    <a:srgbClr val="FEAD54"/>
    <a:srgbClr val="A8A7AD"/>
    <a:srgbClr val="AAE3FE"/>
    <a:srgbClr val="FFFFC6"/>
    <a:srgbClr val="FFEB54"/>
    <a:srgbClr val="FF6A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8" d="100"/>
        <a:sy n="108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75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773680" cy="588618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625639" y="1"/>
            <a:ext cx="2773680" cy="588618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199D462A-FEAD-4963-95D0-74471AA09296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1143009"/>
            <a:ext cx="2773680" cy="588617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625639" y="11143009"/>
            <a:ext cx="2773680" cy="588617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4C665409-B7DF-4998-9B12-9A5012C88E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168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774260" cy="588985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625092" y="2"/>
            <a:ext cx="2774260" cy="588985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1AE8CE0D-3FC6-4F41-B137-50A60CC147BA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17500" y="1466850"/>
            <a:ext cx="7035800" cy="3959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40660" y="5645444"/>
            <a:ext cx="5119481" cy="4619728"/>
          </a:xfrm>
          <a:prstGeom prst="rect">
            <a:avLst/>
          </a:prstGeom>
        </p:spPr>
        <p:txBody>
          <a:bodyPr vert="horz" lIns="94851" tIns="47425" rIns="94851" bIns="4742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1142641"/>
            <a:ext cx="2774260" cy="588985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625092" y="11142641"/>
            <a:ext cx="2774260" cy="588985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1577409A-1C30-47B6-9D2F-F24D2A54FA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57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4428" y="725767"/>
            <a:ext cx="9644072" cy="7071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rgbClr val="00857D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2733125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8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6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029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-1"/>
            <a:ext cx="4270375" cy="307197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850188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924800" y="3130074"/>
            <a:ext cx="4270375" cy="30754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3623341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494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orient="horz" pos="1944">
          <p15:clr>
            <a:srgbClr val="FBAE40"/>
          </p15:clr>
        </p15:guide>
        <p15:guide id="5" orient="horz" pos="196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-1"/>
            <a:ext cx="4270375" cy="33949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850188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924800" y="3459176"/>
            <a:ext cx="4270375" cy="339882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58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4944">
          <p15:clr>
            <a:srgbClr val="FBAE40"/>
          </p15:clr>
        </p15:guide>
        <p15:guide id="3" orient="horz" pos="2136">
          <p15:clr>
            <a:srgbClr val="FBAE40"/>
          </p15:clr>
        </p15:guide>
        <p15:guide id="4" orient="horz" pos="218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B91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27967" y="725767"/>
            <a:ext cx="9144000" cy="7071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7464629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8">
          <p15:clr>
            <a:srgbClr val="FBAE40"/>
          </p15:clr>
        </p15:guide>
        <p15:guide id="2" pos="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6326" y="629203"/>
            <a:ext cx="9622174" cy="768082"/>
          </a:xfrm>
          <a:prstGeom prst="rect">
            <a:avLst/>
          </a:prstGeom>
        </p:spPr>
        <p:txBody>
          <a:bodyPr anchor="b"/>
          <a:lstStyle>
            <a:lvl1pPr algn="l">
              <a:defRPr sz="44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TEXT/TITLE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582219"/>
            <a:ext cx="9622174" cy="43973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19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840">
          <p15:clr>
            <a:srgbClr val="FBAE40"/>
          </p15:clr>
        </p15:guide>
        <p15:guide id="4" pos="6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4428" y="725767"/>
            <a:ext cx="9644072" cy="7071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rgbClr val="009CBD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25843938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8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6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27967" y="725767"/>
            <a:ext cx="9144000" cy="7071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059043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8">
          <p15:clr>
            <a:srgbClr val="FBAE40"/>
          </p15:clr>
        </p15:guide>
        <p15:guide id="2" pos="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6326" y="629203"/>
            <a:ext cx="9622174" cy="768082"/>
          </a:xfrm>
          <a:prstGeom prst="rect">
            <a:avLst/>
          </a:prstGeom>
        </p:spPr>
        <p:txBody>
          <a:bodyPr anchor="b"/>
          <a:lstStyle>
            <a:lvl1pPr algn="l">
              <a:defRPr sz="44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TEXT/TITLE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582219"/>
            <a:ext cx="9622174" cy="43973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23032794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840">
          <p15:clr>
            <a:srgbClr val="FBAE40"/>
          </p15:clr>
        </p15:guide>
        <p15:guide id="4" pos="6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6326" y="629203"/>
            <a:ext cx="9622174" cy="76808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>
                <a:solidFill>
                  <a:srgbClr val="009CB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TEXT/TITLE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582219"/>
            <a:ext cx="9622174" cy="46028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8710206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pos="6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6600" y="791108"/>
            <a:ext cx="6335728" cy="5414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0"/>
            <a:ext cx="4270375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35546370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857D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27967" y="725767"/>
            <a:ext cx="9144000" cy="7071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75059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8">
          <p15:clr>
            <a:srgbClr val="FBAE40"/>
          </p15:clr>
        </p15:guide>
        <p15:guide id="2" pos="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6600" y="791108"/>
            <a:ext cx="2945256" cy="5414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</a:t>
            </a:r>
          </a:p>
          <a:p>
            <a:r>
              <a:rPr lang="en-US" dirty="0"/>
              <a:t>- Text</a:t>
            </a:r>
          </a:p>
          <a:p>
            <a:r>
              <a:rPr lang="en-US" dirty="0"/>
              <a:t>- Text</a:t>
            </a:r>
          </a:p>
          <a:p>
            <a:r>
              <a:rPr lang="en-US" dirty="0"/>
              <a:t>- 28 </a:t>
            </a:r>
            <a:r>
              <a:rPr lang="en-US" dirty="0" err="1"/>
              <a:t>pt</a:t>
            </a:r>
            <a:r>
              <a:rPr lang="en-US" dirty="0"/>
              <a:t> - 36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267200" y="0"/>
            <a:ext cx="7927975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30755872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2688">
          <p15:clr>
            <a:srgbClr val="FBAE40"/>
          </p15:clr>
        </p15:guide>
        <p15:guide id="5" pos="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99970" y="643575"/>
            <a:ext cx="9766582" cy="37229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01400" y="4448709"/>
            <a:ext cx="4565151" cy="7397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</a:p>
        </p:txBody>
      </p:sp>
    </p:spTree>
    <p:extLst>
      <p:ext uri="{BB962C8B-B14F-4D97-AF65-F5344CB8AC3E}">
        <p14:creationId xmlns:p14="http://schemas.microsoft.com/office/powerpoint/2010/main" val="7794439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pos="681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9696" y="643574"/>
            <a:ext cx="9766582" cy="370239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i="1" baseline="0">
                <a:solidFill>
                  <a:srgbClr val="009CB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01400" y="4448709"/>
            <a:ext cx="4565151" cy="7397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</a:p>
        </p:txBody>
      </p:sp>
    </p:spTree>
    <p:extLst>
      <p:ext uri="{BB962C8B-B14F-4D97-AF65-F5344CB8AC3E}">
        <p14:creationId xmlns:p14="http://schemas.microsoft.com/office/powerpoint/2010/main" val="37740185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8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2103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861531" y="3453196"/>
            <a:ext cx="782424" cy="782425"/>
          </a:xfrm>
          <a:prstGeom prst="rect">
            <a:avLst/>
          </a:prstGeom>
          <a:solidFill>
            <a:srgbClr val="47C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861531" y="4829509"/>
            <a:ext cx="782424" cy="782425"/>
          </a:xfrm>
          <a:prstGeom prst="rect">
            <a:avLst/>
          </a:prstGeom>
          <a:solidFill>
            <a:srgbClr val="FF8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909424" y="1460892"/>
            <a:ext cx="782424" cy="782424"/>
          </a:xfrm>
          <a:prstGeom prst="rect">
            <a:avLst/>
          </a:prstGeom>
          <a:solidFill>
            <a:srgbClr val="FDB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-909424" y="3453196"/>
            <a:ext cx="782424" cy="782425"/>
          </a:xfrm>
          <a:prstGeom prst="rect">
            <a:avLst/>
          </a:prstGeom>
          <a:solidFill>
            <a:srgbClr val="66A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-1721242" y="6035040"/>
            <a:ext cx="1284270" cy="594361"/>
          </a:xfrm>
          <a:prstGeom prst="rect">
            <a:avLst/>
          </a:prstGeom>
          <a:solidFill>
            <a:srgbClr val="0087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892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7072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-1"/>
            <a:ext cx="4270375" cy="307197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850188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924800" y="3130074"/>
            <a:ext cx="4270375" cy="30754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13216218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494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orient="horz" pos="1944">
          <p15:clr>
            <a:srgbClr val="FBAE40"/>
          </p15:clr>
        </p15:guide>
        <p15:guide id="5" orient="horz" pos="196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-1"/>
            <a:ext cx="4270375" cy="33949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850188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924800" y="3459176"/>
            <a:ext cx="4270375" cy="339882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664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4944">
          <p15:clr>
            <a:srgbClr val="FBAE40"/>
          </p15:clr>
        </p15:guide>
        <p15:guide id="3" orient="horz" pos="2136">
          <p15:clr>
            <a:srgbClr val="FBAE40"/>
          </p15:clr>
        </p15:guide>
        <p15:guide id="4" orient="horz" pos="218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4428" y="725767"/>
            <a:ext cx="9644072" cy="7071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rgbClr val="E03E5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9670791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8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6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FF79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27967" y="725767"/>
            <a:ext cx="9144000" cy="7071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3850577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8">
          <p15:clr>
            <a:srgbClr val="FBAE40"/>
          </p15:clr>
        </p15:guide>
        <p15:guide id="2" pos="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6326" y="629203"/>
            <a:ext cx="9622174" cy="768082"/>
          </a:xfrm>
          <a:prstGeom prst="rect">
            <a:avLst/>
          </a:prstGeom>
        </p:spPr>
        <p:txBody>
          <a:bodyPr anchor="b"/>
          <a:lstStyle>
            <a:lvl1pPr algn="l">
              <a:defRPr sz="44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TEXT/TITLE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582219"/>
            <a:ext cx="9622174" cy="43973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295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840">
          <p15:clr>
            <a:srgbClr val="FBAE40"/>
          </p15:clr>
        </p15:guide>
        <p15:guide id="4" pos="6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6326" y="629203"/>
            <a:ext cx="9622174" cy="768082"/>
          </a:xfrm>
          <a:prstGeom prst="rect">
            <a:avLst/>
          </a:prstGeom>
        </p:spPr>
        <p:txBody>
          <a:bodyPr anchor="b"/>
          <a:lstStyle>
            <a:lvl1pPr algn="l">
              <a:defRPr sz="44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TEXT/TITLE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582219"/>
            <a:ext cx="9622174" cy="43973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8688430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840">
          <p15:clr>
            <a:srgbClr val="FBAE40"/>
          </p15:clr>
        </p15:guide>
        <p15:guide id="4" pos="6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6326" y="629203"/>
            <a:ext cx="9622174" cy="768082"/>
          </a:xfrm>
          <a:prstGeom prst="rect">
            <a:avLst/>
          </a:prstGeom>
        </p:spPr>
        <p:txBody>
          <a:bodyPr anchor="b"/>
          <a:lstStyle>
            <a:lvl1pPr algn="l">
              <a:defRPr sz="44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TEXT/TITLE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582219"/>
            <a:ext cx="9622174" cy="439734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1997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840">
          <p15:clr>
            <a:srgbClr val="FBAE40"/>
          </p15:clr>
        </p15:guide>
        <p15:guide id="4" pos="6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6326" y="629203"/>
            <a:ext cx="9622174" cy="76808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>
                <a:solidFill>
                  <a:srgbClr val="E03E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TEXT/TITLE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582219"/>
            <a:ext cx="9622174" cy="46028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23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pos="6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6326" y="629203"/>
            <a:ext cx="9622174" cy="76808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>
                <a:solidFill>
                  <a:srgbClr val="E03E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TEXT/TITLE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582219"/>
            <a:ext cx="9622174" cy="46028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1195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pos="6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6600" y="791108"/>
            <a:ext cx="6335728" cy="5414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0"/>
            <a:ext cx="4270375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309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6600" y="791108"/>
            <a:ext cx="6335728" cy="5414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0"/>
            <a:ext cx="4270375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1510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6600" y="791108"/>
            <a:ext cx="2945256" cy="5414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</a:t>
            </a:r>
          </a:p>
          <a:p>
            <a:r>
              <a:rPr lang="en-US" dirty="0"/>
              <a:t>- Text</a:t>
            </a:r>
          </a:p>
          <a:p>
            <a:r>
              <a:rPr lang="en-US" dirty="0"/>
              <a:t>- Text</a:t>
            </a:r>
          </a:p>
          <a:p>
            <a:r>
              <a:rPr lang="en-US" dirty="0"/>
              <a:t>- 28 </a:t>
            </a:r>
            <a:r>
              <a:rPr lang="en-US" dirty="0" err="1"/>
              <a:t>pt</a:t>
            </a:r>
            <a:r>
              <a:rPr lang="en-US" dirty="0"/>
              <a:t> - 36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267200" y="0"/>
            <a:ext cx="7927975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81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2688">
          <p15:clr>
            <a:srgbClr val="FBAE40"/>
          </p15:clr>
        </p15:guide>
        <p15:guide id="5" pos="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6600" y="791108"/>
            <a:ext cx="2945256" cy="5414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</a:t>
            </a:r>
          </a:p>
          <a:p>
            <a:r>
              <a:rPr lang="en-US" dirty="0"/>
              <a:t>- Text</a:t>
            </a:r>
          </a:p>
          <a:p>
            <a:r>
              <a:rPr lang="en-US" dirty="0"/>
              <a:t>- Text</a:t>
            </a:r>
          </a:p>
          <a:p>
            <a:r>
              <a:rPr lang="en-US" dirty="0"/>
              <a:t>- 28 </a:t>
            </a:r>
            <a:r>
              <a:rPr lang="en-US" dirty="0" err="1"/>
              <a:t>pt</a:t>
            </a:r>
            <a:r>
              <a:rPr lang="en-US" dirty="0"/>
              <a:t> - 36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267200" y="0"/>
            <a:ext cx="7927975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041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2688">
          <p15:clr>
            <a:srgbClr val="FBAE40"/>
          </p15:clr>
        </p15:guide>
        <p15:guide id="5" pos="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99970" y="643575"/>
            <a:ext cx="9766582" cy="37229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01400" y="4448709"/>
            <a:ext cx="4565151" cy="7397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</a:p>
        </p:txBody>
      </p:sp>
    </p:spTree>
    <p:extLst>
      <p:ext uri="{BB962C8B-B14F-4D97-AF65-F5344CB8AC3E}">
        <p14:creationId xmlns:p14="http://schemas.microsoft.com/office/powerpoint/2010/main" val="46890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pos="681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9696" y="643574"/>
            <a:ext cx="9766582" cy="370239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i="1" baseline="0">
                <a:solidFill>
                  <a:srgbClr val="E03E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01400" y="4448709"/>
            <a:ext cx="4565151" cy="7397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</a:p>
        </p:txBody>
      </p:sp>
    </p:spTree>
    <p:extLst>
      <p:ext uri="{BB962C8B-B14F-4D97-AF65-F5344CB8AC3E}">
        <p14:creationId xmlns:p14="http://schemas.microsoft.com/office/powerpoint/2010/main" val="38986456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8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2103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00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6326" y="629203"/>
            <a:ext cx="9622174" cy="76808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>
                <a:solidFill>
                  <a:srgbClr val="008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TEXT/TITLE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582219"/>
            <a:ext cx="9622174" cy="46028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38130075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pos="6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8046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-1"/>
            <a:ext cx="4270375" cy="307197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850188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924800" y="3130074"/>
            <a:ext cx="4270375" cy="30754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7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494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orient="horz" pos="1944">
          <p15:clr>
            <a:srgbClr val="FBAE40"/>
          </p15:clr>
        </p15:guide>
        <p15:guide id="5" orient="horz" pos="1968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-1"/>
            <a:ext cx="4270375" cy="33949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850188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924800" y="3459176"/>
            <a:ext cx="4270375" cy="339882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394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4944">
          <p15:clr>
            <a:srgbClr val="FBAE40"/>
          </p15:clr>
        </p15:guide>
        <p15:guide id="3" orient="horz" pos="2136">
          <p15:clr>
            <a:srgbClr val="FBAE40"/>
          </p15:clr>
        </p15:guide>
        <p15:guide id="4" orient="horz" pos="218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-1"/>
            <a:ext cx="4270375" cy="62103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969664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067908" y="0"/>
            <a:ext cx="3780692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E03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339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494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orient="horz" pos="1944">
          <p15:clr>
            <a:srgbClr val="FBAE40"/>
          </p15:clr>
        </p15:guide>
        <p15:guide id="5" orient="horz" pos="1968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-1"/>
            <a:ext cx="4270375" cy="68580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969664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067908" y="0"/>
            <a:ext cx="3780692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1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494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orient="horz" pos="1944">
          <p15:clr>
            <a:srgbClr val="FBAE40"/>
          </p15:clr>
        </p15:guide>
        <p15:guide id="5" orient="horz" pos="1968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9932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27966" y="725767"/>
            <a:ext cx="9630533" cy="70713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6326" y="1440846"/>
            <a:ext cx="9622174" cy="6048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3200" baseline="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36663" y="2328863"/>
            <a:ext cx="9621836" cy="55574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505610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" orient="horz" pos="768">
          <p15:clr>
            <a:srgbClr val="FBAE40"/>
          </p15:clr>
        </p15:guide>
        <p15:guide id="5" pos="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-1"/>
            <a:ext cx="4270375" cy="307197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850188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7924800" y="3130074"/>
            <a:ext cx="4270375" cy="30754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33914205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4944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orient="horz" pos="1944">
          <p15:clr>
            <a:srgbClr val="FBAE40"/>
          </p15:clr>
        </p15:guide>
        <p15:guide id="5" orient="horz" pos="196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6600" y="791108"/>
            <a:ext cx="6335728" cy="5414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set in sentence case</a:t>
            </a:r>
          </a:p>
          <a:p>
            <a:r>
              <a:rPr lang="en-US" dirty="0"/>
              <a:t>- Use hyphens</a:t>
            </a:r>
          </a:p>
          <a:p>
            <a:r>
              <a:rPr lang="en-US" dirty="0"/>
              <a:t>- Not bullets</a:t>
            </a:r>
          </a:p>
          <a:p>
            <a:r>
              <a:rPr lang="en-US" dirty="0"/>
              <a:t>- Set text size between 28 </a:t>
            </a:r>
            <a:r>
              <a:rPr lang="en-US" dirty="0" err="1"/>
              <a:t>pt</a:t>
            </a:r>
            <a:r>
              <a:rPr lang="en-US" dirty="0"/>
              <a:t> and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924800" y="0"/>
            <a:ext cx="4270375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6996411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92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orient="horz" pos="391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46600" y="791108"/>
            <a:ext cx="2945256" cy="5414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Subtext </a:t>
            </a:r>
          </a:p>
          <a:p>
            <a:r>
              <a:rPr lang="en-US" dirty="0"/>
              <a:t>- Text</a:t>
            </a:r>
          </a:p>
          <a:p>
            <a:r>
              <a:rPr lang="en-US" dirty="0"/>
              <a:t>- Text</a:t>
            </a:r>
          </a:p>
          <a:p>
            <a:r>
              <a:rPr lang="en-US" dirty="0"/>
              <a:t>- 28 </a:t>
            </a:r>
            <a:r>
              <a:rPr lang="en-US" dirty="0" err="1"/>
              <a:t>pt</a:t>
            </a:r>
            <a:r>
              <a:rPr lang="en-US" dirty="0"/>
              <a:t> - 36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267200" y="0"/>
            <a:ext cx="7927975" cy="62055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439863" y="6264275"/>
            <a:ext cx="9418637" cy="5937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10838898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6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orient="horz" pos="3912">
          <p15:clr>
            <a:srgbClr val="FBAE40"/>
          </p15:clr>
        </p15:guide>
        <p15:guide id="4" pos="2688">
          <p15:clr>
            <a:srgbClr val="FBAE40"/>
          </p15:clr>
        </p15:guide>
        <p15:guide id="5" pos="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857D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99970" y="643575"/>
            <a:ext cx="9766582" cy="37229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01400" y="4448709"/>
            <a:ext cx="4565151" cy="7397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</a:p>
        </p:txBody>
      </p:sp>
    </p:spTree>
    <p:extLst>
      <p:ext uri="{BB962C8B-B14F-4D97-AF65-F5344CB8AC3E}">
        <p14:creationId xmlns:p14="http://schemas.microsoft.com/office/powerpoint/2010/main" val="1809708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024">
          <p15:clr>
            <a:srgbClr val="FBAE40"/>
          </p15:clr>
        </p15:guide>
        <p15:guide id="2" pos="840">
          <p15:clr>
            <a:srgbClr val="FBAE40"/>
          </p15:clr>
        </p15:guide>
        <p15:guide id="3" orient="horz" pos="768">
          <p15:clr>
            <a:srgbClr val="FBAE40"/>
          </p15:clr>
        </p15:guide>
        <p15:guide id="4" pos="681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9696" y="643574"/>
            <a:ext cx="9766582" cy="370239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i="1" baseline="0">
                <a:solidFill>
                  <a:srgbClr val="47C3D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“Quote goes here.”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01400" y="4448709"/>
            <a:ext cx="4565151" cy="73974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rgbClr val="7E80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</a:p>
        </p:txBody>
      </p:sp>
    </p:spTree>
    <p:extLst>
      <p:ext uri="{BB962C8B-B14F-4D97-AF65-F5344CB8AC3E}">
        <p14:creationId xmlns:p14="http://schemas.microsoft.com/office/powerpoint/2010/main" val="27347408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840">
          <p15:clr>
            <a:srgbClr val="FBAE40"/>
          </p15:clr>
        </p15:guide>
        <p15:guide id="2" orient="horz" pos="768">
          <p15:clr>
            <a:srgbClr val="FBAE40"/>
          </p15:clr>
        </p15:guide>
        <p15:guide id="3" pos="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2103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333500" y="6263640"/>
            <a:ext cx="10858500" cy="594360"/>
          </a:xfrm>
          <a:prstGeom prst="rect">
            <a:avLst/>
          </a:prstGeom>
          <a:solidFill>
            <a:srgbClr val="7E8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51725" y="6263640"/>
            <a:ext cx="9303078" cy="5943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OPTIONAL CAPTION</a:t>
            </a:r>
          </a:p>
        </p:txBody>
      </p:sp>
    </p:spTree>
    <p:extLst>
      <p:ext uri="{BB962C8B-B14F-4D97-AF65-F5344CB8AC3E}">
        <p14:creationId xmlns:p14="http://schemas.microsoft.com/office/powerpoint/2010/main" val="34030872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1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7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588443" y="405373"/>
            <a:ext cx="10346649" cy="62499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MASTER SLIDES FOR AGENDA &amp; INTRO SECTION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General Notes</a:t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Left bottom color bar: </a:t>
            </a:r>
            <a:br>
              <a:rPr lang="en-US" sz="3600" dirty="0"/>
            </a:br>
            <a:r>
              <a:rPr lang="en-US" sz="3600" dirty="0"/>
              <a:t>	For section identification</a:t>
            </a:r>
            <a:br>
              <a:rPr lang="en-US" sz="3600" dirty="0"/>
            </a:br>
            <a:r>
              <a:rPr lang="en-US" sz="3600" dirty="0"/>
              <a:t>Right grey bar:</a:t>
            </a:r>
            <a:br>
              <a:rPr lang="en-US" sz="3600" dirty="0"/>
            </a:br>
            <a:r>
              <a:rPr lang="en-US" sz="3600" dirty="0"/>
              <a:t>	For optional caption/image description</a:t>
            </a:r>
            <a:br>
              <a:rPr lang="en-US" sz="3600" dirty="0"/>
            </a:br>
            <a:r>
              <a:rPr lang="en-US" sz="3600" dirty="0"/>
              <a:t>Red dashed lines are guidelines for image and text 	alignment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221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588443" y="405373"/>
            <a:ext cx="10346649" cy="62499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MASTER SLIDES FOR AGENDA &amp; INTRO SECTION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General Notes</a:t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Left bottom color bar: </a:t>
            </a:r>
            <a:br>
              <a:rPr lang="en-US" sz="3600" dirty="0"/>
            </a:br>
            <a:r>
              <a:rPr lang="en-US" sz="3600" dirty="0"/>
              <a:t>	For section identification</a:t>
            </a:r>
            <a:br>
              <a:rPr lang="en-US" sz="3600" dirty="0"/>
            </a:br>
            <a:r>
              <a:rPr lang="en-US" sz="3600" dirty="0"/>
              <a:t>Right grey bar:</a:t>
            </a:r>
            <a:br>
              <a:rPr lang="en-US" sz="3600" dirty="0"/>
            </a:br>
            <a:r>
              <a:rPr lang="en-US" sz="3600" dirty="0"/>
              <a:t>	For optional caption/image description</a:t>
            </a:r>
            <a:br>
              <a:rPr lang="en-US" sz="3600" dirty="0"/>
            </a:br>
            <a:r>
              <a:rPr lang="en-US" sz="3600" dirty="0"/>
              <a:t>Red dashed lines are guidelines for image and text 	alignment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7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22169"/>
            <a:ext cx="10515600" cy="54298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TITLE MASTER</a:t>
            </a:r>
          </a:p>
        </p:txBody>
      </p:sp>
    </p:spTree>
    <p:extLst>
      <p:ext uri="{BB962C8B-B14F-4D97-AF65-F5344CB8AC3E}">
        <p14:creationId xmlns:p14="http://schemas.microsoft.com/office/powerpoint/2010/main" val="257316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51725" y="6263640"/>
            <a:ext cx="10846536" cy="594360"/>
          </a:xfrm>
        </p:spPr>
        <p:txBody>
          <a:bodyPr/>
          <a:lstStyle/>
          <a:p>
            <a:r>
              <a:rPr lang="en-US" sz="2400" dirty="0"/>
              <a:t>DESIGN DEVELOPMENT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727210" y="6699451"/>
            <a:ext cx="4952999" cy="304800"/>
          </a:xfrm>
          <a:prstGeom prst="rect">
            <a:avLst/>
          </a:prstGeom>
        </p:spPr>
        <p:txBody>
          <a:bodyPr numCol="1"/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200" kern="1200" spc="300" baseline="0">
                <a:solidFill>
                  <a:srgbClr val="99999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600" b="0" i="0" u="none" strike="noStrike" kern="1200" cap="none" spc="300" normalizeH="0" baseline="0" noProof="0">
                <a:ln>
                  <a:noFill/>
                </a:ln>
                <a:solidFill>
                  <a:srgbClr val="99999A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endParaRPr kumimoji="0" lang="en-US" sz="1600" b="0" i="0" u="none" strike="noStrike" kern="1200" cap="none" spc="300" normalizeH="0" baseline="0" noProof="0" dirty="0">
              <a:ln>
                <a:noFill/>
              </a:ln>
              <a:solidFill>
                <a:srgbClr val="99999A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C7801AE-6B26-4267-8575-61373D145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xmlns="" id="{BD28ECDF-B4D1-408D-B560-39239F17A975}"/>
              </a:ext>
            </a:extLst>
          </p:cNvPr>
          <p:cNvSpPr txBox="1">
            <a:spLocks/>
          </p:cNvSpPr>
          <p:nvPr/>
        </p:nvSpPr>
        <p:spPr>
          <a:xfrm>
            <a:off x="1284270" y="1892618"/>
            <a:ext cx="3841184" cy="7080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Albemarle County Public Schools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0874649E-0C2E-4100-9EB7-E093983C5732}"/>
              </a:ext>
            </a:extLst>
          </p:cNvPr>
          <p:cNvSpPr txBox="1">
            <a:spLocks/>
          </p:cNvSpPr>
          <p:nvPr/>
        </p:nvSpPr>
        <p:spPr>
          <a:xfrm>
            <a:off x="1284269" y="3016330"/>
            <a:ext cx="9629775" cy="7080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November 9, 2017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2B8EA4B4-07AD-40C2-8E97-EF73816A6368}"/>
              </a:ext>
            </a:extLst>
          </p:cNvPr>
          <p:cNvSpPr txBox="1">
            <a:spLocks/>
          </p:cNvSpPr>
          <p:nvPr/>
        </p:nvSpPr>
        <p:spPr>
          <a:xfrm>
            <a:off x="1284270" y="497230"/>
            <a:ext cx="10545057" cy="5791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WAHS SCIENCE LABS </a:t>
            </a:r>
          </a:p>
          <a:p>
            <a:r>
              <a:rPr lang="en-US" sz="4300" dirty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ADDITION AND MODERNIZATION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6EF9851-D064-4C38-B261-8670D62984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" b="3140"/>
          <a:stretch/>
        </p:blipFill>
        <p:spPr>
          <a:xfrm>
            <a:off x="1451725" y="4140043"/>
            <a:ext cx="2239964" cy="12557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59FA709-3A05-4484-904C-25BA4B6F76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7" b="15613"/>
          <a:stretch/>
        </p:blipFill>
        <p:spPr>
          <a:xfrm>
            <a:off x="5009707" y="2027347"/>
            <a:ext cx="6655312" cy="336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70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xmlns="" id="{F3C93B04-C6A6-42CD-966C-5FC701220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134" y="363792"/>
            <a:ext cx="7406844" cy="546852"/>
          </a:xfrm>
        </p:spPr>
        <p:txBody>
          <a:bodyPr/>
          <a:lstStyle/>
          <a:p>
            <a:r>
              <a:rPr lang="en-US" sz="2800" dirty="0"/>
              <a:t>LOOKING AHEAD: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00C516-3416-472E-AC79-64F8B3DB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5. LOOKING AHEAD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69CBA9-C0F7-42F3-B4E8-A0F478F634A1}"/>
              </a:ext>
            </a:extLst>
          </p:cNvPr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832780-91E8-4D30-947D-26185C463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sp>
        <p:nvSpPr>
          <p:cNvPr id="53" name="Subtitle 1">
            <a:extLst>
              <a:ext uri="{FF2B5EF4-FFF2-40B4-BE49-F238E27FC236}">
                <a16:creationId xmlns:a16="http://schemas.microsoft.com/office/drawing/2014/main" xmlns="" id="{94CD7A84-ECB3-47BD-858F-CA0E359125DC}"/>
              </a:ext>
            </a:extLst>
          </p:cNvPr>
          <p:cNvSpPr txBox="1">
            <a:spLocks/>
          </p:cNvSpPr>
          <p:nvPr/>
        </p:nvSpPr>
        <p:spPr>
          <a:xfrm>
            <a:off x="1284270" y="1208371"/>
            <a:ext cx="9574230" cy="17493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Meeting with CTE faculty next week.</a:t>
            </a:r>
          </a:p>
          <a:p>
            <a:pPr marL="285750" indent="-285750">
              <a:buFontTx/>
              <a:buChar char="-"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On-going design review meetings with administrators and faculty are planned through January. </a:t>
            </a:r>
          </a:p>
          <a:p>
            <a:pPr marL="285750" indent="-285750">
              <a:buFontTx/>
              <a:buChar char="-"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Confirming budget status with DD estimate later this month.</a:t>
            </a:r>
          </a:p>
          <a:p>
            <a:pPr marL="285750" indent="-285750">
              <a:buFontTx/>
              <a:buChar char="-"/>
            </a:pP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Documents will go out for bidding on February 22, 2018.</a:t>
            </a:r>
          </a:p>
          <a:p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82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51725" y="6263640"/>
            <a:ext cx="10846536" cy="594360"/>
          </a:xfrm>
        </p:spPr>
        <p:txBody>
          <a:bodyPr/>
          <a:lstStyle/>
          <a:p>
            <a:r>
              <a:rPr lang="en-US" sz="2400" dirty="0"/>
              <a:t>SITE PLAN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FDB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B913"/>
              </a:solidFill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727210" y="6699451"/>
            <a:ext cx="4952999" cy="304800"/>
          </a:xfrm>
          <a:prstGeom prst="rect">
            <a:avLst/>
          </a:prstGeom>
        </p:spPr>
        <p:txBody>
          <a:bodyPr numCol="1"/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200" kern="1200" spc="300" baseline="0">
                <a:solidFill>
                  <a:srgbClr val="99999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600" b="0" i="0" u="none" strike="noStrike" kern="1200" cap="none" spc="300" normalizeH="0" baseline="0" noProof="0">
                <a:ln>
                  <a:noFill/>
                </a:ln>
                <a:solidFill>
                  <a:srgbClr val="99999A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endParaRPr kumimoji="0" lang="en-US" sz="1600" b="0" i="0" u="none" strike="noStrike" kern="1200" cap="none" spc="300" normalizeH="0" baseline="0" noProof="0" dirty="0">
              <a:ln>
                <a:noFill/>
              </a:ln>
              <a:solidFill>
                <a:srgbClr val="99999A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1EE0F11-6F40-44ED-9F77-00C28466C3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679EF79-0F64-4F37-B469-F2F9226B78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8" t="2362" r="3827" b="12743"/>
          <a:stretch/>
        </p:blipFill>
        <p:spPr>
          <a:xfrm>
            <a:off x="3547904" y="120316"/>
            <a:ext cx="5913616" cy="599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6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51725" y="6263640"/>
            <a:ext cx="10846536" cy="594360"/>
          </a:xfrm>
        </p:spPr>
        <p:txBody>
          <a:bodyPr/>
          <a:lstStyle/>
          <a:p>
            <a:r>
              <a:rPr lang="en-US" sz="2400" dirty="0"/>
              <a:t>FIRST FLOOR PLAN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FDB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B913"/>
              </a:solidFill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727210" y="6699451"/>
            <a:ext cx="4952999" cy="304800"/>
          </a:xfrm>
          <a:prstGeom prst="rect">
            <a:avLst/>
          </a:prstGeom>
        </p:spPr>
        <p:txBody>
          <a:bodyPr numCol="1"/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200" kern="1200" spc="300" baseline="0">
                <a:solidFill>
                  <a:srgbClr val="99999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600" b="0" i="0" u="none" strike="noStrike" kern="1200" cap="none" spc="300" normalizeH="0" baseline="0" noProof="0">
                <a:ln>
                  <a:noFill/>
                </a:ln>
                <a:solidFill>
                  <a:srgbClr val="99999A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endParaRPr kumimoji="0" lang="en-US" sz="1600" b="0" i="0" u="none" strike="noStrike" kern="1200" cap="none" spc="300" normalizeH="0" baseline="0" noProof="0" dirty="0">
              <a:ln>
                <a:noFill/>
              </a:ln>
              <a:solidFill>
                <a:srgbClr val="99999A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1EE0F11-6F40-44ED-9F77-00C28466C3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56C0835-C609-410D-B656-CC44F68191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0" t="18245" r="17217" b="36317"/>
          <a:stretch/>
        </p:blipFill>
        <p:spPr>
          <a:xfrm>
            <a:off x="3019925" y="120316"/>
            <a:ext cx="6969575" cy="599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6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51725" y="6263640"/>
            <a:ext cx="10846536" cy="594360"/>
          </a:xfrm>
        </p:spPr>
        <p:txBody>
          <a:bodyPr/>
          <a:lstStyle/>
          <a:p>
            <a:r>
              <a:rPr lang="en-US" sz="2400" dirty="0"/>
              <a:t>SECOND FLOOR PLAN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FDB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B913"/>
              </a:solidFill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727210" y="6699451"/>
            <a:ext cx="4952999" cy="304800"/>
          </a:xfrm>
          <a:prstGeom prst="rect">
            <a:avLst/>
          </a:prstGeom>
        </p:spPr>
        <p:txBody>
          <a:bodyPr numCol="1"/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200" kern="1200" spc="300" baseline="0">
                <a:solidFill>
                  <a:srgbClr val="99999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600" b="0" i="0" u="none" strike="noStrike" kern="1200" cap="none" spc="300" normalizeH="0" baseline="0" noProof="0">
                <a:ln>
                  <a:noFill/>
                </a:ln>
                <a:solidFill>
                  <a:srgbClr val="99999A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endParaRPr kumimoji="0" lang="en-US" sz="1600" b="0" i="0" u="none" strike="noStrike" kern="1200" cap="none" spc="300" normalizeH="0" baseline="0" noProof="0" dirty="0">
              <a:ln>
                <a:noFill/>
              </a:ln>
              <a:solidFill>
                <a:srgbClr val="99999A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1EE0F11-6F40-44ED-9F77-00C28466C3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484FAE3-371D-4D6C-9F4B-E260DE3F25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1" t="23528" r="35353" b="16276"/>
          <a:stretch/>
        </p:blipFill>
        <p:spPr>
          <a:xfrm>
            <a:off x="3019924" y="120316"/>
            <a:ext cx="6969576" cy="599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0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51725" y="6263640"/>
            <a:ext cx="10846536" cy="594360"/>
          </a:xfrm>
        </p:spPr>
        <p:txBody>
          <a:bodyPr/>
          <a:lstStyle/>
          <a:p>
            <a:r>
              <a:rPr lang="en-US" sz="2400" dirty="0"/>
              <a:t>SECOND FLOOR PLAN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FDB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DB913"/>
              </a:solidFill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727210" y="6699451"/>
            <a:ext cx="4952999" cy="304800"/>
          </a:xfrm>
          <a:prstGeom prst="rect">
            <a:avLst/>
          </a:prstGeom>
        </p:spPr>
        <p:txBody>
          <a:bodyPr numCol="1"/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200" kern="1200" spc="300" baseline="0">
                <a:solidFill>
                  <a:srgbClr val="99999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600" b="0" i="0" u="none" strike="noStrike" kern="1200" cap="none" spc="300" normalizeH="0" baseline="0" noProof="0">
                <a:ln>
                  <a:noFill/>
                </a:ln>
                <a:solidFill>
                  <a:srgbClr val="99999A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	</a:t>
            </a:r>
            <a:endParaRPr kumimoji="0" lang="en-US" sz="1600" b="0" i="0" u="none" strike="noStrike" kern="1200" cap="none" spc="300" normalizeH="0" baseline="0" noProof="0" dirty="0">
              <a:ln>
                <a:noFill/>
              </a:ln>
              <a:solidFill>
                <a:srgbClr val="99999A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1EE0F11-6F40-44ED-9F77-00C28466C3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EEA0AA4-34D4-4F18-99CE-141C46D6D2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1" t="2576" r="20376" b="39302"/>
          <a:stretch/>
        </p:blipFill>
        <p:spPr>
          <a:xfrm>
            <a:off x="1626668" y="327004"/>
            <a:ext cx="9058662" cy="579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7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10DAFC1C-16B8-4168-A205-A733AD345B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PICTORIAL VIEWS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785E9E9-2040-43D1-A014-A82A106AFA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xmlns="" id="{A7E38406-EADA-4389-A432-9F611249D6CA}"/>
              </a:ext>
            </a:extLst>
          </p:cNvPr>
          <p:cNvSpPr txBox="1">
            <a:spLocks/>
          </p:cNvSpPr>
          <p:nvPr/>
        </p:nvSpPr>
        <p:spPr>
          <a:xfrm>
            <a:off x="5882185" y="5957727"/>
            <a:ext cx="6185990" cy="281849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ADDITION  | INTERIOR VIEW OF LEARNING LAB ONE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6A3F5CC-AAAB-472B-BA2D-49B7B75D97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7" b="1741"/>
          <a:stretch/>
        </p:blipFill>
        <p:spPr>
          <a:xfrm>
            <a:off x="104919" y="127591"/>
            <a:ext cx="11963256" cy="580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2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48EF4F0-695C-42AC-9F4C-F3EBEC9C07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PROJECT TEAM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D53FE722-92A1-493B-AD77-636F766666CB}"/>
              </a:ext>
            </a:extLst>
          </p:cNvPr>
          <p:cNvSpPr txBox="1">
            <a:spLocks/>
          </p:cNvSpPr>
          <p:nvPr/>
        </p:nvSpPr>
        <p:spPr>
          <a:xfrm>
            <a:off x="2201178" y="795970"/>
            <a:ext cx="4269070" cy="9883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Albemarle County Public Schools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 Sheila Hoopmann +  Matt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Wertman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shoopmann@albemarle.org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mwertman@albemarle.org</a:t>
            </a:r>
          </a:p>
          <a:p>
            <a:endParaRPr lang="en-US" sz="1200" i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9C23B822-6A7D-4AEF-A79F-AD7D7311AC05}"/>
              </a:ext>
            </a:extLst>
          </p:cNvPr>
          <p:cNvSpPr txBox="1">
            <a:spLocks/>
          </p:cNvSpPr>
          <p:nvPr/>
        </p:nvSpPr>
        <p:spPr>
          <a:xfrm>
            <a:off x="2201178" y="2012488"/>
            <a:ext cx="3916381" cy="9883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VMDO Architects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E Market St.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Charlottesville, VA 22902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(434)296-5684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www.vmdo.com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 Ken Thacker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kthacker@vmdo.com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C87F42AC-E419-4868-B00C-B782F0F2346B}"/>
              </a:ext>
            </a:extLst>
          </p:cNvPr>
          <p:cNvSpPr txBox="1">
            <a:spLocks/>
          </p:cNvSpPr>
          <p:nvPr/>
        </p:nvSpPr>
        <p:spPr>
          <a:xfrm>
            <a:off x="2220443" y="4200580"/>
            <a:ext cx="3916381" cy="9883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Lawrence Perry &amp; Associates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E. Salem Avenue, SE, Suite 101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Roanoke, Virginia 24011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(540)342-1816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lpa-inc.com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 Rick Hughes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RHughes@lpa-inc.com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305F9550-80A1-40E0-BE9C-2D6904A7FE20}"/>
              </a:ext>
            </a:extLst>
          </p:cNvPr>
          <p:cNvSpPr txBox="1">
            <a:spLocks/>
          </p:cNvSpPr>
          <p:nvPr/>
        </p:nvSpPr>
        <p:spPr>
          <a:xfrm>
            <a:off x="7565761" y="2014579"/>
            <a:ext cx="3916381" cy="9883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Timmons</a:t>
            </a:r>
            <a:r>
              <a:rPr lang="fr-F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Group</a:t>
            </a:r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608 Preston Avenue, Suite 200</a:t>
            </a:r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Charlottesville, VA 22903</a:t>
            </a:r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(434)327-1668</a:t>
            </a:r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www.timmons.com</a:t>
            </a:r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 Craig </a:t>
            </a:r>
            <a:r>
              <a:rPr lang="fr-FR" sz="16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Kotarski</a:t>
            </a:r>
            <a:endParaRPr lang="fr-FR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Craig.Kotarski@timmons.com</a:t>
            </a:r>
            <a:endParaRPr lang="en-US" sz="1200" i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6BAFED74-E5BB-4A4C-BA8F-ACC31C2E5C17}"/>
              </a:ext>
            </a:extLst>
          </p:cNvPr>
          <p:cNvSpPr txBox="1">
            <a:spLocks/>
          </p:cNvSpPr>
          <p:nvPr/>
        </p:nvSpPr>
        <p:spPr>
          <a:xfrm>
            <a:off x="7565760" y="4206035"/>
            <a:ext cx="3916381" cy="9883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Fox + Associates, PC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12085 Gayton Road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Richmond, VA 23238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(804)750-2085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www.foxengineers.com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Contact: John Ireland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jireland@foxengineers.com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689C5A2-A089-4D7D-874A-93340AE84810}"/>
              </a:ext>
            </a:extLst>
          </p:cNvPr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6B421DF-3B1A-4FA8-8E34-23DA04906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B5C14D8F-CEC7-4CDF-A927-490A8512F86C}"/>
              </a:ext>
            </a:extLst>
          </p:cNvPr>
          <p:cNvSpPr txBox="1">
            <a:spLocks/>
          </p:cNvSpPr>
          <p:nvPr/>
        </p:nvSpPr>
        <p:spPr>
          <a:xfrm>
            <a:off x="1272524" y="405796"/>
            <a:ext cx="1790736" cy="3044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OWNER: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2AFAA5B6-F55B-4880-BFB5-B5E1B802B5A3}"/>
              </a:ext>
            </a:extLst>
          </p:cNvPr>
          <p:cNvSpPr txBox="1">
            <a:spLocks/>
          </p:cNvSpPr>
          <p:nvPr/>
        </p:nvSpPr>
        <p:spPr>
          <a:xfrm>
            <a:off x="1367509" y="1677503"/>
            <a:ext cx="1790736" cy="3044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ARCHITECT: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FCE7C3B-02ED-400B-8A70-B570F843EE5D}"/>
              </a:ext>
            </a:extLst>
          </p:cNvPr>
          <p:cNvSpPr txBox="1">
            <a:spLocks/>
          </p:cNvSpPr>
          <p:nvPr/>
        </p:nvSpPr>
        <p:spPr>
          <a:xfrm>
            <a:off x="1367509" y="3813770"/>
            <a:ext cx="2144164" cy="3044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MEP ENGINEER: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1D558554-54A5-48B4-A6DE-ACFEE9EC1400}"/>
              </a:ext>
            </a:extLst>
          </p:cNvPr>
          <p:cNvSpPr txBox="1">
            <a:spLocks/>
          </p:cNvSpPr>
          <p:nvPr/>
        </p:nvSpPr>
        <p:spPr>
          <a:xfrm>
            <a:off x="6637105" y="1666222"/>
            <a:ext cx="2144164" cy="3044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CIVIL ENGINEER: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18FA47CB-7146-4449-B13D-2DC83E6F42A8}"/>
              </a:ext>
            </a:extLst>
          </p:cNvPr>
          <p:cNvSpPr txBox="1">
            <a:spLocks/>
          </p:cNvSpPr>
          <p:nvPr/>
        </p:nvSpPr>
        <p:spPr>
          <a:xfrm>
            <a:off x="6637105" y="3815861"/>
            <a:ext cx="3407840" cy="3044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STRUCTURAL ENGINEER:</a:t>
            </a:r>
          </a:p>
        </p:txBody>
      </p:sp>
    </p:spTree>
    <p:extLst>
      <p:ext uri="{BB962C8B-B14F-4D97-AF65-F5344CB8AC3E}">
        <p14:creationId xmlns:p14="http://schemas.microsoft.com/office/powerpoint/2010/main" val="63432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xmlns="" id="{F3C93B04-C6A6-42CD-966C-5FC701220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134" y="363792"/>
            <a:ext cx="4627697" cy="546852"/>
          </a:xfrm>
        </p:spPr>
        <p:txBody>
          <a:bodyPr/>
          <a:lstStyle/>
          <a:p>
            <a:r>
              <a:rPr lang="en-US" sz="2800" dirty="0"/>
              <a:t>PROJECT DESCRIPTION: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00C516-3416-472E-AC79-64F8B3DB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PROJECT OVERVIEW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69CBA9-C0F7-42F3-B4E8-A0F478F634A1}"/>
              </a:ext>
            </a:extLst>
          </p:cNvPr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832780-91E8-4D30-947D-26185C463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sp>
        <p:nvSpPr>
          <p:cNvPr id="53" name="Subtitle 1">
            <a:extLst>
              <a:ext uri="{FF2B5EF4-FFF2-40B4-BE49-F238E27FC236}">
                <a16:creationId xmlns:a16="http://schemas.microsoft.com/office/drawing/2014/main" xmlns="" id="{94CD7A84-ECB3-47BD-858F-CA0E359125DC}"/>
              </a:ext>
            </a:extLst>
          </p:cNvPr>
          <p:cNvSpPr txBox="1">
            <a:spLocks/>
          </p:cNvSpPr>
          <p:nvPr/>
        </p:nvSpPr>
        <p:spPr>
          <a:xfrm>
            <a:off x="638247" y="1208371"/>
            <a:ext cx="3710469" cy="5468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ORIGNAL Scope:</a:t>
            </a:r>
            <a:endParaRPr lang="en-US" sz="1600" dirty="0"/>
          </a:p>
          <a:p>
            <a:r>
              <a:rPr lang="en-US" sz="1600" dirty="0"/>
              <a:t>10,000 SF, 2-story Addition</a:t>
            </a:r>
          </a:p>
          <a:p>
            <a:r>
              <a:rPr lang="en-US" sz="1600" dirty="0"/>
              <a:t>8,000 SF Renovation</a:t>
            </a:r>
          </a:p>
          <a:p>
            <a:r>
              <a:rPr lang="en-US" sz="1600" dirty="0"/>
              <a:t>3,000 SF “Modernization”</a:t>
            </a:r>
          </a:p>
          <a:p>
            <a:r>
              <a:rPr lang="en-US" sz="1600" dirty="0"/>
              <a:t>Miscellaneous “daylighting” in (7) rooms</a:t>
            </a:r>
          </a:p>
          <a:p>
            <a:r>
              <a:rPr lang="en-US" sz="1600" dirty="0"/>
              <a:t> </a:t>
            </a:r>
          </a:p>
          <a:p>
            <a:r>
              <a:rPr lang="en-US" sz="1600" b="1" dirty="0"/>
              <a:t>Budget:</a:t>
            </a:r>
            <a:endParaRPr lang="en-US" sz="1600" dirty="0"/>
          </a:p>
          <a:p>
            <a:r>
              <a:rPr lang="en-US" sz="1600" dirty="0"/>
              <a:t>$4.9 million</a:t>
            </a:r>
          </a:p>
          <a:p>
            <a:r>
              <a:rPr lang="en-US" sz="1600" dirty="0"/>
              <a:t> </a:t>
            </a:r>
          </a:p>
          <a:p>
            <a:r>
              <a:rPr lang="en-US" sz="1600" b="1" dirty="0"/>
              <a:t>Schedule:</a:t>
            </a:r>
            <a:endParaRPr lang="en-US" sz="1600" dirty="0"/>
          </a:p>
          <a:p>
            <a:r>
              <a:rPr lang="en-US" sz="1600" dirty="0"/>
              <a:t>Phase I renovation completion: Fall 2018</a:t>
            </a:r>
          </a:p>
          <a:p>
            <a:r>
              <a:rPr lang="en-US" sz="1600" dirty="0"/>
              <a:t>Phase II renovation / addition completion: Fall 2019</a:t>
            </a:r>
          </a:p>
          <a:p>
            <a:endParaRPr lang="en-US" sz="1600" dirty="0">
              <a:solidFill>
                <a:srgbClr val="E03E52"/>
              </a:solidFill>
            </a:endParaRP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xmlns="" id="{15190099-C1FA-43DB-B343-31B0A2A6C6F4}"/>
              </a:ext>
            </a:extLst>
          </p:cNvPr>
          <p:cNvSpPr txBox="1">
            <a:spLocks/>
          </p:cNvSpPr>
          <p:nvPr/>
        </p:nvSpPr>
        <p:spPr>
          <a:xfrm>
            <a:off x="5107190" y="1208371"/>
            <a:ext cx="4441412" cy="54685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rgbClr val="FF0000"/>
                </a:solidFill>
              </a:rPr>
              <a:t>CURRENT Scope:</a:t>
            </a:r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>
                <a:solidFill>
                  <a:srgbClr val="E03E52"/>
                </a:solidFill>
              </a:rPr>
              <a:t>7,900 SF, 2-story Addition</a:t>
            </a:r>
          </a:p>
          <a:p>
            <a:r>
              <a:rPr lang="en-US" sz="1600" dirty="0">
                <a:solidFill>
                  <a:srgbClr val="E03E52"/>
                </a:solidFill>
              </a:rPr>
              <a:t>8,000 SF Renovation and Modernization</a:t>
            </a:r>
          </a:p>
          <a:p>
            <a:r>
              <a:rPr lang="en-US" sz="1600" dirty="0">
                <a:solidFill>
                  <a:srgbClr val="E03E52"/>
                </a:solidFill>
              </a:rPr>
              <a:t>½ acre Outdoor Learning Space (Note: 32 parking spaces will be eliminated)</a:t>
            </a:r>
          </a:p>
          <a:p>
            <a:r>
              <a:rPr lang="en-US" sz="1600" dirty="0"/>
              <a:t>Miscellaneous “daylighting” in (7) rooms</a:t>
            </a:r>
          </a:p>
          <a:p>
            <a:r>
              <a:rPr lang="en-US" sz="1600" dirty="0"/>
              <a:t> </a:t>
            </a:r>
          </a:p>
          <a:p>
            <a:r>
              <a:rPr lang="en-US" sz="1600" b="1" dirty="0"/>
              <a:t>Budget:</a:t>
            </a:r>
            <a:endParaRPr lang="en-US" sz="1600" dirty="0"/>
          </a:p>
          <a:p>
            <a:r>
              <a:rPr lang="en-US" sz="1600" dirty="0"/>
              <a:t>$4.9 million</a:t>
            </a:r>
          </a:p>
          <a:p>
            <a:r>
              <a:rPr lang="en-US" sz="1600" dirty="0"/>
              <a:t> </a:t>
            </a:r>
          </a:p>
          <a:p>
            <a:r>
              <a:rPr lang="en-US" sz="1600" b="1" dirty="0"/>
              <a:t>Schedule:</a:t>
            </a:r>
            <a:endParaRPr lang="en-US" sz="1600" dirty="0"/>
          </a:p>
          <a:p>
            <a:r>
              <a:rPr lang="en-US" sz="1600" dirty="0"/>
              <a:t>Phase I renovation completion: Fall 2018</a:t>
            </a:r>
          </a:p>
          <a:p>
            <a:r>
              <a:rPr lang="en-US" sz="1600" dirty="0"/>
              <a:t>Phase II renovation / addition completion: Fall 2019</a:t>
            </a:r>
          </a:p>
          <a:p>
            <a:endParaRPr lang="en-US" sz="1600" dirty="0">
              <a:solidFill>
                <a:srgbClr val="E03E52"/>
              </a:solidFill>
            </a:endParaRPr>
          </a:p>
          <a:p>
            <a:endParaRPr lang="en-US" sz="1600" dirty="0">
              <a:solidFill>
                <a:srgbClr val="E03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09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xmlns="" id="{F3C93B04-C6A6-42CD-966C-5FC701220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134" y="363792"/>
            <a:ext cx="4627697" cy="546852"/>
          </a:xfrm>
        </p:spPr>
        <p:txBody>
          <a:bodyPr/>
          <a:lstStyle/>
          <a:p>
            <a:r>
              <a:rPr lang="en-US" sz="2800" dirty="0"/>
              <a:t>SCHEDULE and BUDGET: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00C516-3416-472E-AC79-64F8B3DB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1. PROJECT STATUS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69CBA9-C0F7-42F3-B4E8-A0F478F634A1}"/>
              </a:ext>
            </a:extLst>
          </p:cNvPr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832780-91E8-4D30-947D-26185C463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sp>
        <p:nvSpPr>
          <p:cNvPr id="53" name="Subtitle 1">
            <a:extLst>
              <a:ext uri="{FF2B5EF4-FFF2-40B4-BE49-F238E27FC236}">
                <a16:creationId xmlns:a16="http://schemas.microsoft.com/office/drawing/2014/main" xmlns="" id="{94CD7A84-ECB3-47BD-858F-CA0E359125DC}"/>
              </a:ext>
            </a:extLst>
          </p:cNvPr>
          <p:cNvSpPr txBox="1">
            <a:spLocks/>
          </p:cNvSpPr>
          <p:nvPr/>
        </p:nvSpPr>
        <p:spPr>
          <a:xfrm>
            <a:off x="1284270" y="1208371"/>
            <a:ext cx="9574230" cy="17493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We are ON BUDGET according to our reconciled Schematic Design Phase cost estimate.</a:t>
            </a:r>
          </a:p>
          <a:p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We are ON SCHEDULE; currently in the Design Development phase, roughly half-way through the overall planning process.</a:t>
            </a:r>
          </a:p>
          <a:p>
            <a:endParaRPr lang="en-US" sz="1800" dirty="0">
              <a:solidFill>
                <a:srgbClr val="E03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30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00C516-3416-472E-AC79-64F8B3DB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1. PROJECT STATUS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69CBA9-C0F7-42F3-B4E8-A0F478F634A1}"/>
              </a:ext>
            </a:extLst>
          </p:cNvPr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832780-91E8-4D30-947D-26185C463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0CFD174-5A69-42C6-8065-97BB5E821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60" y="47501"/>
            <a:ext cx="11272995" cy="620014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684512A-7E8D-4E64-ACD9-F413F41F6AE6}"/>
              </a:ext>
            </a:extLst>
          </p:cNvPr>
          <p:cNvCxnSpPr>
            <a:cxnSpLocks/>
          </p:cNvCxnSpPr>
          <p:nvPr/>
        </p:nvCxnSpPr>
        <p:spPr>
          <a:xfrm>
            <a:off x="2132141" y="1771650"/>
            <a:ext cx="0" cy="2323357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6FDEABDB-C20A-4CC5-AEFA-BC4DE5944D8A}"/>
              </a:ext>
            </a:extLst>
          </p:cNvPr>
          <p:cNvSpPr/>
          <p:nvPr/>
        </p:nvSpPr>
        <p:spPr>
          <a:xfrm>
            <a:off x="1971634" y="4095007"/>
            <a:ext cx="321013" cy="321013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DD2ACDC-7FE2-4180-9DCB-5EAF1F2B8904}"/>
              </a:ext>
            </a:extLst>
          </p:cNvPr>
          <p:cNvCxnSpPr>
            <a:cxnSpLocks/>
          </p:cNvCxnSpPr>
          <p:nvPr/>
        </p:nvCxnSpPr>
        <p:spPr>
          <a:xfrm>
            <a:off x="2613659" y="1771650"/>
            <a:ext cx="0" cy="2323357"/>
          </a:xfrm>
          <a:prstGeom prst="line">
            <a:avLst/>
          </a:prstGeom>
          <a:ln w="22225">
            <a:solidFill>
              <a:srgbClr val="0179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1CDF6C1D-803D-4745-A13E-20C7AEE90EDD}"/>
              </a:ext>
            </a:extLst>
          </p:cNvPr>
          <p:cNvSpPr/>
          <p:nvPr/>
        </p:nvSpPr>
        <p:spPr>
          <a:xfrm>
            <a:off x="2453152" y="4095007"/>
            <a:ext cx="321013" cy="321013"/>
          </a:xfrm>
          <a:prstGeom prst="ellipse">
            <a:avLst/>
          </a:prstGeom>
          <a:solidFill>
            <a:srgbClr val="0179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4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00C516-3416-472E-AC79-64F8B3DB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1. PROJECT STATUS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69CBA9-C0F7-42F3-B4E8-A0F478F634A1}"/>
              </a:ext>
            </a:extLst>
          </p:cNvPr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832780-91E8-4D30-947D-26185C463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0857C092-99B0-449D-B59A-81298FA1D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433657"/>
              </p:ext>
            </p:extLst>
          </p:nvPr>
        </p:nvGraphicFramePr>
        <p:xfrm>
          <a:off x="638247" y="1529199"/>
          <a:ext cx="5472804" cy="402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1860">
                  <a:extLst>
                    <a:ext uri="{9D8B030D-6E8A-4147-A177-3AD203B41FA5}">
                      <a16:colId xmlns:a16="http://schemas.microsoft.com/office/drawing/2014/main" xmlns="" val="818362580"/>
                    </a:ext>
                  </a:extLst>
                </a:gridCol>
                <a:gridCol w="2177294">
                  <a:extLst>
                    <a:ext uri="{9D8B030D-6E8A-4147-A177-3AD203B41FA5}">
                      <a16:colId xmlns:a16="http://schemas.microsoft.com/office/drawing/2014/main" xmlns="" val="3812975783"/>
                    </a:ext>
                  </a:extLst>
                </a:gridCol>
                <a:gridCol w="2533650">
                  <a:extLst>
                    <a:ext uri="{9D8B030D-6E8A-4147-A177-3AD203B41FA5}">
                      <a16:colId xmlns:a16="http://schemas.microsoft.com/office/drawing/2014/main" xmlns="" val="2036124717"/>
                    </a:ext>
                  </a:extLst>
                </a:gridCol>
              </a:tblGrid>
              <a:tr h="2889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NOV 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School Board Presentation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Design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40734171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r>
                        <a:rPr lang="en-US" sz="1400" dirty="0"/>
                        <a:t>NOV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Design Development #3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Admin + Teachers | CTE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91976318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r>
                        <a:rPr lang="en-US" sz="1400" dirty="0"/>
                        <a:t>NOV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DD Teacher Workshop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Teachers + Ray |  Discussion + Survey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9161879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r>
                        <a:rPr lang="en-US" sz="1400" dirty="0"/>
                        <a:t>NOV 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DD Teacher Workshop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Teachers + Ray |  Development of Ideas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5653967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r>
                        <a:rPr lang="en-US" sz="1400" dirty="0"/>
                        <a:t>DEC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Design Development #4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Admin + Teachers | Medium/high Intensity, sinks, storage, furniture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3544278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r>
                        <a:rPr lang="en-US" sz="1400" dirty="0"/>
                        <a:t>DEC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DD Teacher Workshop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TBD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1003745"/>
                  </a:ext>
                </a:extLst>
              </a:tr>
              <a:tr h="257616">
                <a:tc>
                  <a:txBody>
                    <a:bodyPr/>
                    <a:lstStyle/>
                    <a:p>
                      <a:r>
                        <a:rPr lang="en-US" sz="1400" dirty="0"/>
                        <a:t>JAN 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Design Development #5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lang="en-US" sz="1400" dirty="0"/>
                        <a:t>Admin | Technology, Add Alts, Construction Phasing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70114694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r>
                        <a:rPr lang="en-US" sz="1400" dirty="0"/>
                        <a:t>JAN 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Design Development #6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lang="en-US" sz="1400" dirty="0"/>
                        <a:t>Finalize Design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8484332"/>
                  </a:ext>
                </a:extLst>
              </a:tr>
              <a:tr h="2889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FEB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Documents Released for Bidding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</a:rPr>
                        <a:t>Concludes Design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5937675"/>
                  </a:ext>
                </a:extLst>
              </a:tr>
            </a:tbl>
          </a:graphicData>
        </a:graphic>
      </p:graphicFrame>
      <p:sp>
        <p:nvSpPr>
          <p:cNvPr id="10" name="Subtitle 1">
            <a:extLst>
              <a:ext uri="{FF2B5EF4-FFF2-40B4-BE49-F238E27FC236}">
                <a16:creationId xmlns:a16="http://schemas.microsoft.com/office/drawing/2014/main" xmlns="" id="{7EC3B55C-00CB-47CF-8D47-04098133D9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134" y="363792"/>
            <a:ext cx="4627697" cy="546852"/>
          </a:xfrm>
        </p:spPr>
        <p:txBody>
          <a:bodyPr/>
          <a:lstStyle/>
          <a:p>
            <a:r>
              <a:rPr lang="en-US" sz="2800" dirty="0"/>
              <a:t>REMAINING SCHEDULE:</a:t>
            </a:r>
          </a:p>
        </p:txBody>
      </p:sp>
    </p:spTree>
    <p:extLst>
      <p:ext uri="{BB962C8B-B14F-4D97-AF65-F5344CB8AC3E}">
        <p14:creationId xmlns:p14="http://schemas.microsoft.com/office/powerpoint/2010/main" val="340037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xmlns="" id="{F3C93B04-C6A6-42CD-966C-5FC701220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134" y="363792"/>
            <a:ext cx="7406844" cy="546852"/>
          </a:xfrm>
        </p:spPr>
        <p:txBody>
          <a:bodyPr/>
          <a:lstStyle/>
          <a:p>
            <a:r>
              <a:rPr lang="en-US" sz="2800" dirty="0"/>
              <a:t>CONSULTANT INVOLVEMENT: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00C516-3416-472E-AC79-64F8B3DB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2. CONSULTANT INVOLVEMENT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69CBA9-C0F7-42F3-B4E8-A0F478F634A1}"/>
              </a:ext>
            </a:extLst>
          </p:cNvPr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832780-91E8-4D30-947D-26185C463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sp>
        <p:nvSpPr>
          <p:cNvPr id="53" name="Subtitle 1">
            <a:extLst>
              <a:ext uri="{FF2B5EF4-FFF2-40B4-BE49-F238E27FC236}">
                <a16:creationId xmlns:a16="http://schemas.microsoft.com/office/drawing/2014/main" xmlns="" id="{94CD7A84-ECB3-47BD-858F-CA0E359125DC}"/>
              </a:ext>
            </a:extLst>
          </p:cNvPr>
          <p:cNvSpPr txBox="1">
            <a:spLocks/>
          </p:cNvSpPr>
          <p:nvPr/>
        </p:nvSpPr>
        <p:spPr>
          <a:xfrm>
            <a:off x="1284270" y="1208371"/>
            <a:ext cx="9574230" cy="17493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Civil engineers are preparing for County site plan review.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MEP Engineers are investigating existing conditions, paying particular attention to above-ceiling conditions.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Lab planning consultant meetings will be held with the science teachers in the coming weeks.</a:t>
            </a:r>
          </a:p>
          <a:p>
            <a:endParaRPr lang="en-US" sz="2400" dirty="0">
              <a:solidFill>
                <a:srgbClr val="E03E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55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00C516-3416-472E-AC79-64F8B3DB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3. TEACHER INPUT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69CBA9-C0F7-42F3-B4E8-A0F478F634A1}"/>
              </a:ext>
            </a:extLst>
          </p:cNvPr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832780-91E8-4D30-947D-26185C463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D71E854-A549-49B4-A04C-B024DEEE6E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" t="4806" r="12163" b="5988"/>
          <a:stretch/>
        </p:blipFill>
        <p:spPr>
          <a:xfrm>
            <a:off x="2167288" y="0"/>
            <a:ext cx="7963786" cy="6117735"/>
          </a:xfrm>
          <a:prstGeom prst="rect">
            <a:avLst/>
          </a:prstGeom>
        </p:spPr>
      </p:pic>
      <p:sp>
        <p:nvSpPr>
          <p:cNvPr id="11" name="Subtitle 1">
            <a:extLst>
              <a:ext uri="{FF2B5EF4-FFF2-40B4-BE49-F238E27FC236}">
                <a16:creationId xmlns:a16="http://schemas.microsoft.com/office/drawing/2014/main" xmlns="" id="{A8C48E64-3C26-4BC5-9C11-4FE875DD26A6}"/>
              </a:ext>
            </a:extLst>
          </p:cNvPr>
          <p:cNvSpPr txBox="1">
            <a:spLocks/>
          </p:cNvSpPr>
          <p:nvPr/>
        </p:nvSpPr>
        <p:spPr>
          <a:xfrm>
            <a:off x="1642349" y="2447075"/>
            <a:ext cx="2002935" cy="23372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FIRST FLOOR </a:t>
            </a:r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xmlns="" id="{FF1F702A-81F3-4C67-94CA-ABE1C3440882}"/>
              </a:ext>
            </a:extLst>
          </p:cNvPr>
          <p:cNvSpPr txBox="1">
            <a:spLocks/>
          </p:cNvSpPr>
          <p:nvPr/>
        </p:nvSpPr>
        <p:spPr>
          <a:xfrm>
            <a:off x="6399444" y="2447075"/>
            <a:ext cx="2002935" cy="23372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SECOND FLOOR </a:t>
            </a:r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xmlns="" id="{8CC13E75-58FB-48D9-A864-E91C9FB87F0B}"/>
              </a:ext>
            </a:extLst>
          </p:cNvPr>
          <p:cNvSpPr txBox="1">
            <a:spLocks/>
          </p:cNvSpPr>
          <p:nvPr/>
        </p:nvSpPr>
        <p:spPr>
          <a:xfrm>
            <a:off x="7400911" y="3677101"/>
            <a:ext cx="2002935" cy="23372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MEDIUM INTENSITY LAB</a:t>
            </a:r>
          </a:p>
        </p:txBody>
      </p:sp>
      <p:sp>
        <p:nvSpPr>
          <p:cNvPr id="14" name="Subtitle 1">
            <a:extLst>
              <a:ext uri="{FF2B5EF4-FFF2-40B4-BE49-F238E27FC236}">
                <a16:creationId xmlns:a16="http://schemas.microsoft.com/office/drawing/2014/main" xmlns="" id="{6AA3764C-CA15-4B16-A96C-42EF1ACF16CD}"/>
              </a:ext>
            </a:extLst>
          </p:cNvPr>
          <p:cNvSpPr txBox="1">
            <a:spLocks/>
          </p:cNvSpPr>
          <p:nvPr/>
        </p:nvSpPr>
        <p:spPr>
          <a:xfrm>
            <a:off x="7400910" y="3845966"/>
            <a:ext cx="2002935" cy="23372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HIGH INTENSITY LAB</a:t>
            </a:r>
          </a:p>
        </p:txBody>
      </p:sp>
      <p:sp>
        <p:nvSpPr>
          <p:cNvPr id="15" name="Subtitle 1">
            <a:extLst>
              <a:ext uri="{FF2B5EF4-FFF2-40B4-BE49-F238E27FC236}">
                <a16:creationId xmlns:a16="http://schemas.microsoft.com/office/drawing/2014/main" xmlns="" id="{11C994B5-C03A-497D-9021-B8F54992C45A}"/>
              </a:ext>
            </a:extLst>
          </p:cNvPr>
          <p:cNvSpPr txBox="1">
            <a:spLocks/>
          </p:cNvSpPr>
          <p:nvPr/>
        </p:nvSpPr>
        <p:spPr>
          <a:xfrm>
            <a:off x="7400910" y="4031823"/>
            <a:ext cx="3359239" cy="19546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PROJECT ROOM / BREAKOUT SPACE</a:t>
            </a:r>
          </a:p>
        </p:txBody>
      </p:sp>
      <p:sp>
        <p:nvSpPr>
          <p:cNvPr id="16" name="Subtitle 1">
            <a:extLst>
              <a:ext uri="{FF2B5EF4-FFF2-40B4-BE49-F238E27FC236}">
                <a16:creationId xmlns:a16="http://schemas.microsoft.com/office/drawing/2014/main" xmlns="" id="{2F5EEDDA-2537-4931-807F-D3C88C7F3B17}"/>
              </a:ext>
            </a:extLst>
          </p:cNvPr>
          <p:cNvSpPr txBox="1">
            <a:spLocks/>
          </p:cNvSpPr>
          <p:nvPr/>
        </p:nvSpPr>
        <p:spPr>
          <a:xfrm>
            <a:off x="7409310" y="4187035"/>
            <a:ext cx="2002935" cy="23372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PREP ROOMS</a:t>
            </a:r>
          </a:p>
        </p:txBody>
      </p:sp>
      <p:sp>
        <p:nvSpPr>
          <p:cNvPr id="17" name="Subtitle 1">
            <a:extLst>
              <a:ext uri="{FF2B5EF4-FFF2-40B4-BE49-F238E27FC236}">
                <a16:creationId xmlns:a16="http://schemas.microsoft.com/office/drawing/2014/main" xmlns="" id="{DE38E558-568F-4D4D-A5F7-5A31A1C59110}"/>
              </a:ext>
            </a:extLst>
          </p:cNvPr>
          <p:cNvSpPr txBox="1">
            <a:spLocks/>
          </p:cNvSpPr>
          <p:nvPr/>
        </p:nvSpPr>
        <p:spPr>
          <a:xfrm>
            <a:off x="7400909" y="4373827"/>
            <a:ext cx="2002935" cy="23372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TEACHER OFFICE</a:t>
            </a:r>
          </a:p>
        </p:txBody>
      </p:sp>
    </p:spTree>
    <p:extLst>
      <p:ext uri="{BB962C8B-B14F-4D97-AF65-F5344CB8AC3E}">
        <p14:creationId xmlns:p14="http://schemas.microsoft.com/office/powerpoint/2010/main" val="194564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27258003-DE92-4E68-B4E9-F6157E3AA3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8" b="5294"/>
          <a:stretch/>
        </p:blipFill>
        <p:spPr>
          <a:xfrm>
            <a:off x="5390155" y="0"/>
            <a:ext cx="6801845" cy="626745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00C516-3416-472E-AC79-64F8B3DBC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4. SCOPE CHANGES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C69CBA9-C0F7-42F3-B4E8-A0F478F634A1}"/>
              </a:ext>
            </a:extLst>
          </p:cNvPr>
          <p:cNvSpPr/>
          <p:nvPr/>
        </p:nvSpPr>
        <p:spPr>
          <a:xfrm>
            <a:off x="0" y="6263640"/>
            <a:ext cx="1284270" cy="594360"/>
          </a:xfrm>
          <a:prstGeom prst="rect">
            <a:avLst/>
          </a:prstGeom>
          <a:solidFill>
            <a:srgbClr val="009C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B832780-91E8-4D30-947D-26185C4637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9" y="6447343"/>
            <a:ext cx="1066656" cy="210963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xmlns="" id="{89A6377B-6FBB-45C0-8591-DB71AAB3B154}"/>
              </a:ext>
            </a:extLst>
          </p:cNvPr>
          <p:cNvSpPr txBox="1">
            <a:spLocks/>
          </p:cNvSpPr>
          <p:nvPr/>
        </p:nvSpPr>
        <p:spPr>
          <a:xfrm>
            <a:off x="565654" y="2009730"/>
            <a:ext cx="4725050" cy="434576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US" sz="1800" dirty="0"/>
              <a:t>Omitted water storage cistern to feed storm water learning gardens.</a:t>
            </a:r>
          </a:p>
          <a:p>
            <a:pPr marL="342900" indent="-342900">
              <a:buAutoNum type="arabicPeriod"/>
            </a:pPr>
            <a:endParaRPr lang="en-US" sz="1800" dirty="0"/>
          </a:p>
          <a:p>
            <a:pPr marL="342900" indent="-342900">
              <a:buAutoNum type="arabicPeriod"/>
            </a:pPr>
            <a:r>
              <a:rPr lang="en-US" sz="1800" dirty="0"/>
              <a:t>Limited scope of interior renovations but still over what had initially been identified.</a:t>
            </a:r>
          </a:p>
          <a:p>
            <a:pPr marL="342900" indent="-342900">
              <a:buAutoNum type="arabicPeriod"/>
            </a:pPr>
            <a:endParaRPr lang="en-US" sz="1800" dirty="0"/>
          </a:p>
          <a:p>
            <a:pPr marL="342900" indent="-342900">
              <a:buAutoNum type="arabicPeriod"/>
            </a:pPr>
            <a:r>
              <a:rPr lang="en-US" sz="1800" dirty="0"/>
              <a:t>Request to add courtyard landscaping and new exterior doors.</a:t>
            </a:r>
          </a:p>
          <a:p>
            <a:pPr marL="342900" indent="-342900">
              <a:buAutoNum type="arabicPeriod"/>
            </a:pPr>
            <a:endParaRPr lang="en-US" sz="1800" dirty="0"/>
          </a:p>
          <a:p>
            <a:endParaRPr lang="en-US" sz="1800" dirty="0"/>
          </a:p>
          <a:p>
            <a:endParaRPr lang="en-US" sz="1800" dirty="0">
              <a:solidFill>
                <a:srgbClr val="E03E52"/>
              </a:solidFill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xmlns="" id="{F3C93B04-C6A6-42CD-966C-5FC701220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134" y="363792"/>
            <a:ext cx="4381724" cy="1358682"/>
          </a:xfrm>
        </p:spPr>
        <p:txBody>
          <a:bodyPr/>
          <a:lstStyle/>
          <a:p>
            <a:r>
              <a:rPr lang="en-US" sz="2800" dirty="0"/>
              <a:t>SCOPE CHANGES SINCE SCHEMATIC DESIGN APPROVAL: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571FC491-ED8E-474D-B4C9-D08B68D6B63B}"/>
              </a:ext>
            </a:extLst>
          </p:cNvPr>
          <p:cNvSpPr/>
          <p:nvPr/>
        </p:nvSpPr>
        <p:spPr>
          <a:xfrm>
            <a:off x="7687525" y="2639734"/>
            <a:ext cx="322217" cy="322217"/>
          </a:xfrm>
          <a:prstGeom prst="ellipse">
            <a:avLst/>
          </a:prstGeom>
          <a:solidFill>
            <a:srgbClr val="009C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3246C034-60BF-4F65-8D67-BCD2F14FCA8F}"/>
              </a:ext>
            </a:extLst>
          </p:cNvPr>
          <p:cNvSpPr/>
          <p:nvPr/>
        </p:nvSpPr>
        <p:spPr>
          <a:xfrm>
            <a:off x="10072479" y="2050480"/>
            <a:ext cx="322217" cy="322217"/>
          </a:xfrm>
          <a:prstGeom prst="ellipse">
            <a:avLst/>
          </a:prstGeom>
          <a:solidFill>
            <a:srgbClr val="009C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1">
            <a:extLst>
              <a:ext uri="{FF2B5EF4-FFF2-40B4-BE49-F238E27FC236}">
                <a16:creationId xmlns:a16="http://schemas.microsoft.com/office/drawing/2014/main" xmlns="" id="{2849CE4B-BC54-4B1C-9258-66DDED574574}"/>
              </a:ext>
            </a:extLst>
          </p:cNvPr>
          <p:cNvSpPr txBox="1">
            <a:spLocks/>
          </p:cNvSpPr>
          <p:nvPr/>
        </p:nvSpPr>
        <p:spPr>
          <a:xfrm>
            <a:off x="7696235" y="2648443"/>
            <a:ext cx="435346" cy="2611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Subtitle 1">
            <a:extLst>
              <a:ext uri="{FF2B5EF4-FFF2-40B4-BE49-F238E27FC236}">
                <a16:creationId xmlns:a16="http://schemas.microsoft.com/office/drawing/2014/main" xmlns="" id="{ADA40ECD-F95A-4F96-8BEC-81378072779E}"/>
              </a:ext>
            </a:extLst>
          </p:cNvPr>
          <p:cNvSpPr txBox="1">
            <a:spLocks/>
          </p:cNvSpPr>
          <p:nvPr/>
        </p:nvSpPr>
        <p:spPr>
          <a:xfrm>
            <a:off x="10090712" y="2051253"/>
            <a:ext cx="435346" cy="2611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Subtitle 1">
            <a:extLst>
              <a:ext uri="{FF2B5EF4-FFF2-40B4-BE49-F238E27FC236}">
                <a16:creationId xmlns:a16="http://schemas.microsoft.com/office/drawing/2014/main" xmlns="" id="{791306E4-9A68-4EA8-802F-6D68243501F9}"/>
              </a:ext>
            </a:extLst>
          </p:cNvPr>
          <p:cNvSpPr txBox="1">
            <a:spLocks/>
          </p:cNvSpPr>
          <p:nvPr/>
        </p:nvSpPr>
        <p:spPr>
          <a:xfrm>
            <a:off x="10441885" y="926262"/>
            <a:ext cx="435346" cy="2611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9B03AACA-E5AD-4ABB-8AC2-AE611C359353}"/>
              </a:ext>
            </a:extLst>
          </p:cNvPr>
          <p:cNvSpPr/>
          <p:nvPr/>
        </p:nvSpPr>
        <p:spPr>
          <a:xfrm>
            <a:off x="9476389" y="3032550"/>
            <a:ext cx="322217" cy="322217"/>
          </a:xfrm>
          <a:prstGeom prst="ellipse">
            <a:avLst/>
          </a:prstGeom>
          <a:solidFill>
            <a:srgbClr val="009C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ubtitle 1">
            <a:extLst>
              <a:ext uri="{FF2B5EF4-FFF2-40B4-BE49-F238E27FC236}">
                <a16:creationId xmlns:a16="http://schemas.microsoft.com/office/drawing/2014/main" xmlns="" id="{DCC2D4AB-D2D3-4320-94E2-85B412C17964}"/>
              </a:ext>
            </a:extLst>
          </p:cNvPr>
          <p:cNvSpPr txBox="1">
            <a:spLocks/>
          </p:cNvSpPr>
          <p:nvPr/>
        </p:nvSpPr>
        <p:spPr>
          <a:xfrm>
            <a:off x="9495439" y="3042548"/>
            <a:ext cx="435346" cy="2611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CC40012-2127-499C-905F-DFBC1BF4F5B6}"/>
              </a:ext>
            </a:extLst>
          </p:cNvPr>
          <p:cNvSpPr/>
          <p:nvPr/>
        </p:nvSpPr>
        <p:spPr>
          <a:xfrm>
            <a:off x="10513800" y="567741"/>
            <a:ext cx="322217" cy="322217"/>
          </a:xfrm>
          <a:prstGeom prst="ellipse">
            <a:avLst/>
          </a:prstGeom>
          <a:solidFill>
            <a:srgbClr val="009C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btitle 1">
            <a:extLst>
              <a:ext uri="{FF2B5EF4-FFF2-40B4-BE49-F238E27FC236}">
                <a16:creationId xmlns:a16="http://schemas.microsoft.com/office/drawing/2014/main" xmlns="" id="{017A0261-FDED-4C0E-A6C0-609F8A08234F}"/>
              </a:ext>
            </a:extLst>
          </p:cNvPr>
          <p:cNvSpPr txBox="1">
            <a:spLocks/>
          </p:cNvSpPr>
          <p:nvPr/>
        </p:nvSpPr>
        <p:spPr>
          <a:xfrm>
            <a:off x="10522156" y="577864"/>
            <a:ext cx="435346" cy="2611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kern="1200">
                <a:solidFill>
                  <a:srgbClr val="7E808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6131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425&quot;/&gt;&lt;/object&gt;&lt;object type=&quot;3&quot; unique_id=&quot;10004&quot;&gt;&lt;property id=&quot;20148&quot; value=&quot;5&quot;/&gt;&lt;property id=&quot;20300&quot; value=&quot;Slide 2&quot;/&gt;&lt;property id=&quot;20307&quot; value=&quot;426&quot;/&gt;&lt;/object&gt;&lt;object type=&quot;3&quot; unique_id=&quot;10005&quot;&gt;&lt;property id=&quot;20148&quot; value=&quot;5&quot;/&gt;&lt;property id=&quot;20300&quot; value=&quot;Slide 3&quot;/&gt;&lt;property id=&quot;20307&quot; value=&quot;435&quot;/&gt;&lt;/object&gt;&lt;object type=&quot;3&quot; unique_id=&quot;10006&quot;&gt;&lt;property id=&quot;20148&quot; value=&quot;5&quot;/&gt;&lt;property id=&quot;20300&quot; value=&quot;Slide 4&quot;/&gt;&lt;property id=&quot;20307&quot; value=&quot;440&quot;/&gt;&lt;/object&gt;&lt;object type=&quot;3&quot; unique_id=&quot;10007&quot;&gt;&lt;property id=&quot;20148&quot; value=&quot;5&quot;/&gt;&lt;property id=&quot;20300&quot; value=&quot;Slide 5&quot;/&gt;&lt;property id=&quot;20307&quot; value=&quot;431&quot;/&gt;&lt;/object&gt;&lt;object type=&quot;3&quot; unique_id=&quot;10008&quot;&gt;&lt;property id=&quot;20148&quot; value=&quot;5&quot;/&gt;&lt;property id=&quot;20300&quot; value=&quot;Slide 6&quot;/&gt;&lt;property id=&quot;20307&quot; value=&quot;437&quot;/&gt;&lt;/object&gt;&lt;object type=&quot;3&quot; unique_id=&quot;10009&quot;&gt;&lt;property id=&quot;20148&quot; value=&quot;5&quot;/&gt;&lt;property id=&quot;20300&quot; value=&quot;Slide 7&quot;/&gt;&lt;property id=&quot;20307&quot; value=&quot;441&quot;/&gt;&lt;/object&gt;&lt;object type=&quot;3&quot; unique_id=&quot;10010&quot;&gt;&lt;property id=&quot;20148&quot; value=&quot;5&quot;/&gt;&lt;property id=&quot;20300&quot; value=&quot;Slide 8&quot;/&gt;&lt;property id=&quot;20307&quot; value=&quot;448&quot;/&gt;&lt;/object&gt;&lt;object type=&quot;3&quot; unique_id=&quot;10011&quot;&gt;&lt;property id=&quot;20148&quot; value=&quot;5&quot;/&gt;&lt;property id=&quot;20300&quot; value=&quot;Slide 9&quot;/&gt;&lt;property id=&quot;20307&quot; value=&quot;444&quot;/&gt;&lt;/object&gt;&lt;object type=&quot;3&quot; unique_id=&quot;10012&quot;&gt;&lt;property id=&quot;20148&quot; value=&quot;5&quot;/&gt;&lt;property id=&quot;20300&quot; value=&quot;Slide 10&quot;/&gt;&lt;property id=&quot;20307&quot; value=&quot;445&quot;/&gt;&lt;/object&gt;&lt;object type=&quot;3&quot; unique_id=&quot;10013&quot;&gt;&lt;property id=&quot;20148&quot; value=&quot;5&quot;/&gt;&lt;property id=&quot;20300&quot; value=&quot;Slide 11&quot;/&gt;&lt;property id=&quot;20307&quot; value=&quot;422&quot;/&gt;&lt;/object&gt;&lt;object type=&quot;3&quot; unique_id=&quot;10014&quot;&gt;&lt;property id=&quot;20148&quot; value=&quot;5&quot;/&gt;&lt;property id=&quot;20300&quot; value=&quot;Slide 12&quot;/&gt;&lt;property id=&quot;20307&quot; value=&quot;438&quot;/&gt;&lt;/object&gt;&lt;object type=&quot;3&quot; unique_id=&quot;10015&quot;&gt;&lt;property id=&quot;20148&quot; value=&quot;5&quot;/&gt;&lt;property id=&quot;20300&quot; value=&quot;Slide 13&quot;/&gt;&lt;property id=&quot;20307&quot; value=&quot;423&quot;/&gt;&lt;/object&gt;&lt;object type=&quot;3&quot; unique_id=&quot;10016&quot;&gt;&lt;property id=&quot;20148&quot; value=&quot;5&quot;/&gt;&lt;property id=&quot;20300&quot; value=&quot;Slide 14&quot;/&gt;&lt;property id=&quot;20307&quot; value=&quot;447&quot;/&gt;&lt;/object&gt;&lt;object type=&quot;3&quot; unique_id=&quot;10017&quot;&gt;&lt;property id=&quot;20148&quot; value=&quot;5&quot;/&gt;&lt;property id=&quot;20300&quot; value=&quot;Slide 15&quot;/&gt;&lt;property id=&quot;20307&quot; value=&quot;434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_Updated Colors 04_2016" id="{C579EFCF-7928-45CB-8E59-AD84C0FDBD92}" vid="{EDB2FAEC-06FF-49F8-A922-E3B8CA6FE76F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7064</TotalTime>
  <Words>536</Words>
  <Application>Microsoft Office PowerPoint</Application>
  <PresentationFormat>Widescreen</PresentationFormat>
  <Paragraphs>154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2_Office Theme</vt:lpstr>
      <vt:lpstr>5_Office Theme</vt:lpstr>
      <vt:lpstr>4_Office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Dina Sorensen</dc:creator>
  <cp:lastModifiedBy>Christine Thompson</cp:lastModifiedBy>
  <cp:revision>304</cp:revision>
  <cp:lastPrinted>2017-05-10T01:31:56Z</cp:lastPrinted>
  <dcterms:created xsi:type="dcterms:W3CDTF">2017-01-12T19:31:11Z</dcterms:created>
  <dcterms:modified xsi:type="dcterms:W3CDTF">2017-11-09T20:18:36Z</dcterms:modified>
</cp:coreProperties>
</file>